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356" r:id="rId4"/>
    <p:sldId id="302" r:id="rId5"/>
    <p:sldId id="357" r:id="rId6"/>
    <p:sldId id="358" r:id="rId7"/>
    <p:sldId id="360" r:id="rId8"/>
    <p:sldId id="361" r:id="rId9"/>
    <p:sldId id="362" r:id="rId10"/>
    <p:sldId id="366" r:id="rId11"/>
    <p:sldId id="363" r:id="rId12"/>
    <p:sldId id="364" r:id="rId13"/>
    <p:sldId id="365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9F032-694F-334A-ACA5-8C86629ADE9F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F93F8-525F-2F41-866A-E6C8F498E6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96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DE815-6D9F-4F4E-9033-8E5A7E7AA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00C444-1519-D94E-A005-71A0D8D08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34BCF3-AD81-0E49-9F18-ED8F9B44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08162F-EA97-1440-B20A-971E29F0B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D4C8CE-7579-514A-AB54-4373B6B9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13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7531F-9D3A-D949-A683-DF045516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912A8C-52A3-2943-A0AE-1035CE189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206979-D78D-2C49-A984-38CBFA30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7929E8-3BA9-ED47-BD24-FD76897F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15C102-899E-F042-A2A3-1F4EF8C6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0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63589A-E5C7-4543-8BEF-32152E5C2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38932C-83E7-0746-BC7A-9F5F0025F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A81729-E941-5A47-B69C-A29E6247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20ECCD-2D39-A144-9D0E-FDD6B134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47824C-3C85-E942-BAC5-A80D6F8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5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3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34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62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106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52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21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4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5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1AE91-62A1-9C46-9405-3F75AEE7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2D7A4-4C80-8543-BD26-DD3959742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04B157-A647-464A-B2AF-45B7CCEB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8ED6C2-7E8A-D040-A52B-52F34EA0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FFF257-9DCD-3F43-9997-91D0C2ED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657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2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26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35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36295-99B2-9246-BAAE-F6F03D9C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E94983-9F72-9841-B7BF-A564F14B2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5C8DF9-A37B-D540-82B4-37FAA59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46A2EB-005D-6C44-AE76-5800E407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11C45-E119-B943-A7DC-CC4CF7B0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10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CD499-9811-C349-B38D-F37F907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F7DF84-3016-7D48-91EE-7B928382D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FEE120-9F1D-4E4E-8F1D-3587A11DE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08C067-CBFF-154A-BB87-D1332923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57010D-58DB-1B46-A7D4-9E3A2984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556457-D8A2-FE4A-8B61-93B51DAA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44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E2016-A017-BB40-9834-204921BA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FE841C-479D-AC43-8B45-50FEED6FA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473465-94C1-414C-B567-A5D0CBE4F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1C1A92-B276-B44B-B784-64C873D45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62D109-3552-0144-9A12-B84A6A66D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DC7F02-A042-6549-90A5-D88FC2FC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478F3F-A2AF-1342-BC97-AED1D654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982BA60-3689-0C47-839A-2BA806C8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1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57D0F-2742-EB41-AD55-DF3E5668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C6A8EF-0183-9849-A5D5-0A24ED95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3C907C-4E48-BA45-8E56-E64A66BD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DFF9D9-D02A-E949-9F82-AEB63F29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46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31F781-294D-0842-A955-CC6F775F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5F5B77-B0CD-3E4B-BCE6-A7B75917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162F86-FE9C-AE45-9B1C-44A586FA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6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AA5B6-98D9-2245-80CC-F87821F8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F2328-B208-0444-B198-6DD19236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98754-80F5-9643-A097-101BEFF22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F25879-E1EF-F74F-8F14-A1CEB6E4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0591F3-094B-E749-AF68-63C82177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D47397-7BBC-3A47-A84F-0490108F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3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C014F-82B5-734A-80B7-B8FD9811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0AD7C0-ECFE-2943-A292-DC314C459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15D509-1FAA-6C47-8B27-F0EAC1ED6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22731C-1498-8B47-B134-6891561D1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75153A-AF33-6548-9C23-9044AD2E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F0D97D-E5EA-9E43-99D7-A7F55F8D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79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89BE98-63FA-AD49-825D-35807E73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13999C-F302-BF46-AE15-790D10EC0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383251-9315-F544-B3EE-BD9B8BA4B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3D778-4B2D-F143-9DF5-429E80ABE0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36A3E4-BE05-D445-BEF6-8ED6D01BE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19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9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udit.perez@ung.s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cta-observatory.org/" TargetMode="Externa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hyperlink" Target="https://clumpy.gitlab.io/CLUMPY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6B0A0FE4-9257-8846-B47C-9EC073AA7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1BAF6E3-0B3A-4F40-9D99-7D3830C5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6" b="89655" l="9020" r="90719">
                        <a14:foregroundMark x1="9020" y1="43103" x2="9020" y2="55419"/>
                        <a14:foregroundMark x1="90458" y1="42611" x2="90719" y2="55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394739" y="-94669"/>
            <a:ext cx="129170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AB84319-80F8-8241-9E98-1AB1C869E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0586" y="5103053"/>
            <a:ext cx="3030828" cy="1253297"/>
          </a:xfrm>
        </p:spPr>
        <p:txBody>
          <a:bodyPr>
            <a:normAutofit fontScale="92500"/>
          </a:bodyPr>
          <a:lstStyle/>
          <a:p>
            <a:r>
              <a:rPr lang="en-GB" sz="1400" b="1" dirty="0" err="1">
                <a:solidFill>
                  <a:schemeClr val="bg1"/>
                </a:solidFill>
              </a:rPr>
              <a:t>Judit</a:t>
            </a:r>
            <a:r>
              <a:rPr lang="en-GB" sz="1400" b="1" dirty="0">
                <a:solidFill>
                  <a:schemeClr val="bg1"/>
                </a:solidFill>
              </a:rPr>
              <a:t> Pérez-Romero &amp; </a:t>
            </a:r>
            <a:r>
              <a:rPr lang="en-GB" sz="1400" b="1" dirty="0" err="1">
                <a:solidFill>
                  <a:schemeClr val="bg1"/>
                </a:solidFill>
              </a:rPr>
              <a:t>Gabrijela</a:t>
            </a:r>
            <a:r>
              <a:rPr lang="en-GB" sz="1400" b="1" dirty="0">
                <a:solidFill>
                  <a:schemeClr val="bg1"/>
                </a:solidFill>
              </a:rPr>
              <a:t> </a:t>
            </a:r>
            <a:r>
              <a:rPr lang="en-GB" sz="1400" b="1" dirty="0" err="1">
                <a:solidFill>
                  <a:schemeClr val="bg1"/>
                </a:solidFill>
              </a:rPr>
              <a:t>Zaharijas</a:t>
            </a:r>
            <a:endParaRPr lang="en-GB" sz="1400" b="1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Cosmology and Astrophysics </a:t>
            </a:r>
            <a:r>
              <a:rPr lang="en-GB" sz="1400" dirty="0" err="1">
                <a:solidFill>
                  <a:schemeClr val="bg1"/>
                </a:solidFill>
              </a:rPr>
              <a:t>Center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University of Nova </a:t>
            </a:r>
            <a:r>
              <a:rPr lang="en-GB" sz="1400" dirty="0" err="1">
                <a:solidFill>
                  <a:schemeClr val="bg1"/>
                </a:solidFill>
              </a:rPr>
              <a:t>Gorica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  <a:p>
            <a:r>
              <a:rPr lang="en-GB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judit.perez@ung.si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01B685-E64D-FA45-8A38-FA20898A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06D338-F38D-AC40-BF1C-11FAF028D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2</a:t>
            </a:fld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B3BF24-4D47-DD41-BFD4-35E8AC76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67A5F8F-87E0-3944-AC89-A34CE28D7DD9}"/>
              </a:ext>
            </a:extLst>
          </p:cNvPr>
          <p:cNvSpPr/>
          <p:nvPr/>
        </p:nvSpPr>
        <p:spPr>
          <a:xfrm>
            <a:off x="773803" y="244699"/>
            <a:ext cx="10579995" cy="18674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Hands-on session:</a:t>
            </a:r>
            <a:br>
              <a:rPr lang="en-GB" sz="4800" dirty="0"/>
            </a:br>
            <a:r>
              <a:rPr lang="en-GB" sz="4800" dirty="0"/>
              <a:t>How to search for Dark Matter with CTA?</a:t>
            </a:r>
          </a:p>
        </p:txBody>
      </p:sp>
    </p:spTree>
    <p:extLst>
      <p:ext uri="{BB962C8B-B14F-4D97-AF65-F5344CB8AC3E}">
        <p14:creationId xmlns:p14="http://schemas.microsoft.com/office/powerpoint/2010/main" val="296258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183B0-D1E3-EB4D-9DAF-AE7C6C29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72" y="2213041"/>
            <a:ext cx="10798794" cy="310198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/>
              <a:t>Create a simulated observation of the galactic centre with DM signal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endParaRPr lang="en-GB" sz="28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Analyze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datasets provided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first dataset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second dataset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F7AE62A8-0240-EE46-AD23-5E64E33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1F2BEA6-8FE9-D940-9647-4F25213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AB1C39-3557-0A4E-BD12-D465346F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499EFC6-90D8-DC44-B374-6BF4CC1BD77D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ABA7D0-7BF7-AF46-887E-B482A2C7CE6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with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11FB6B4E-4910-C445-8776-AB8BB4B37FED}"/>
              </a:ext>
            </a:extLst>
          </p:cNvPr>
          <p:cNvSpPr/>
          <p:nvPr/>
        </p:nvSpPr>
        <p:spPr>
          <a:xfrm>
            <a:off x="684572" y="3311961"/>
            <a:ext cx="5458651" cy="56416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967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9412BD-BA6B-3C46-9324-229DF2766F4C}"/>
              </a:ext>
            </a:extLst>
          </p:cNvPr>
          <p:cNvSpPr txBox="1"/>
          <p:nvPr/>
        </p:nvSpPr>
        <p:spPr>
          <a:xfrm>
            <a:off x="290596" y="1712890"/>
            <a:ext cx="981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Use maximum likelihood approach with a 3D fitting: 2 dimensions in space and 1 in energy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CC5F4D-6786-824E-8C8A-490D3DA6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70" y="2464574"/>
            <a:ext cx="4450009" cy="81714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652F670-DFE4-EC44-88C2-50ABF0244322}"/>
              </a:ext>
            </a:extLst>
          </p:cNvPr>
          <p:cNvSpPr txBox="1"/>
          <p:nvPr/>
        </p:nvSpPr>
        <p:spPr>
          <a:xfrm>
            <a:off x="5795492" y="261926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Cash</a:t>
            </a:r>
            <a:r>
              <a:rPr lang="en-GB" dirty="0"/>
              <a:t> statistics </a:t>
            </a:r>
            <a:r>
              <a:rPr lang="en-GB" sz="1400" i="1" dirty="0"/>
              <a:t>[Cash 79]</a:t>
            </a:r>
            <a:endParaRPr lang="en-GB" i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2F963E8-288D-4A40-BB44-03B9421882B2}"/>
              </a:ext>
            </a:extLst>
          </p:cNvPr>
          <p:cNvSpPr txBox="1"/>
          <p:nvPr/>
        </p:nvSpPr>
        <p:spPr>
          <a:xfrm>
            <a:off x="290596" y="3607603"/>
            <a:ext cx="9831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To test if a model is better than other to fit a dataset we use the likelihood ratio test (</a:t>
            </a:r>
            <a:r>
              <a:rPr lang="en-GB" sz="2000" i="1" dirty="0"/>
              <a:t>TS</a:t>
            </a:r>
            <a:r>
              <a:rPr lang="en-GB" sz="2000" dirty="0"/>
              <a:t>):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97980EA-42C4-6049-A9AD-0C4B772A0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412" y="4600263"/>
            <a:ext cx="2919889" cy="1003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6408A76-7946-424B-A6E8-713CA325E562}"/>
              </a:ext>
            </a:extLst>
          </p:cNvPr>
          <p:cNvSpPr txBox="1"/>
          <p:nvPr/>
        </p:nvSpPr>
        <p:spPr>
          <a:xfrm>
            <a:off x="4876616" y="4370325"/>
            <a:ext cx="692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If </a:t>
            </a:r>
            <a:r>
              <a:rPr lang="en-GB" i="1" dirty="0"/>
              <a:t>H</a:t>
            </a:r>
            <a:r>
              <a:rPr lang="en-GB" i="1" baseline="-25000" dirty="0"/>
              <a:t>0</a:t>
            </a:r>
            <a:r>
              <a:rPr lang="en-GB" dirty="0"/>
              <a:t> is the null-hypothesis (only background), we determine a detection when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22B669A-175B-3E4C-907E-45199EAC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431" y="5339629"/>
            <a:ext cx="1184856" cy="42842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D2E52F9-B64D-234A-921C-6701D5FE03C0}"/>
              </a:ext>
            </a:extLst>
          </p:cNvPr>
          <p:cNvCxnSpPr/>
          <p:nvPr/>
        </p:nvCxnSpPr>
        <p:spPr>
          <a:xfrm>
            <a:off x="6903076" y="5553840"/>
            <a:ext cx="188031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D9EC987A-4873-9F42-88E2-31C854E2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81" y="5362030"/>
            <a:ext cx="734095" cy="42769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4A86C74-C059-C540-ACBC-05E702EAFBE3}"/>
              </a:ext>
            </a:extLst>
          </p:cNvPr>
          <p:cNvSpPr txBox="1"/>
          <p:nvPr/>
        </p:nvSpPr>
        <p:spPr>
          <a:xfrm>
            <a:off x="9646276" y="5369174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detection</a:t>
            </a:r>
          </a:p>
        </p:txBody>
      </p:sp>
    </p:spTree>
    <p:extLst>
      <p:ext uri="{BB962C8B-B14F-4D97-AF65-F5344CB8AC3E}">
        <p14:creationId xmlns:p14="http://schemas.microsoft.com/office/powerpoint/2010/main" val="399411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9412BD-BA6B-3C46-9324-229DF2766F4C}"/>
              </a:ext>
            </a:extLst>
          </p:cNvPr>
          <p:cNvSpPr txBox="1"/>
          <p:nvPr/>
        </p:nvSpPr>
        <p:spPr>
          <a:xfrm>
            <a:off x="290596" y="1545633"/>
            <a:ext cx="631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 have not found a signal… Then let’s put constraints!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2F963E8-288D-4A40-BB44-03B9421882B2}"/>
              </a:ext>
            </a:extLst>
          </p:cNvPr>
          <p:cNvSpPr txBox="1"/>
          <p:nvPr/>
        </p:nvSpPr>
        <p:spPr>
          <a:xfrm>
            <a:off x="218463" y="4925100"/>
            <a:ext cx="11583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This limits read as: the upper/lower value most probable to get by 95% of the times (if </a:t>
            </a:r>
            <a:r>
              <a:rPr lang="en-GB" sz="2000" i="1" dirty="0"/>
              <a:t>TS</a:t>
            </a:r>
            <a:r>
              <a:rPr lang="en-GB" sz="2000" dirty="0"/>
              <a:t> is distributed following a 𝜒</a:t>
            </a:r>
            <a:r>
              <a:rPr lang="en-GB" sz="2000" baseline="30000" dirty="0"/>
              <a:t>2</a:t>
            </a:r>
            <a:r>
              <a:rPr lang="en-GB" sz="2000" dirty="0"/>
              <a:t>)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1EE0597-EE5C-2342-A2BE-67BDB20A8698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BE4B69-B558-8949-83CA-C4A7DD45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717" y="2660056"/>
            <a:ext cx="8142944" cy="210236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17FE1D8-6379-ED40-838D-4B9A531F1C05}"/>
              </a:ext>
            </a:extLst>
          </p:cNvPr>
          <p:cNvSpPr txBox="1"/>
          <p:nvPr/>
        </p:nvSpPr>
        <p:spPr>
          <a:xfrm>
            <a:off x="290596" y="2097262"/>
            <a:ext cx="4776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The limits can be one sided or two sided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05EB59-6C0C-B443-8C31-736B7457082B}"/>
              </a:ext>
            </a:extLst>
          </p:cNvPr>
          <p:cNvSpPr txBox="1"/>
          <p:nvPr/>
        </p:nvSpPr>
        <p:spPr>
          <a:xfrm>
            <a:off x="9114967" y="3429070"/>
            <a:ext cx="2968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[picture by S. </a:t>
            </a:r>
            <a:r>
              <a:rPr lang="en-GB" sz="1400" i="1" dirty="0" err="1"/>
              <a:t>Fegan</a:t>
            </a:r>
            <a:r>
              <a:rPr lang="en-GB" sz="1400" i="1" dirty="0"/>
              <a:t> for Fermi-LAT school]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5A50C9-1854-2B44-A3B5-978CD04F81B0}"/>
              </a:ext>
            </a:extLst>
          </p:cNvPr>
          <p:cNvSpPr txBox="1"/>
          <p:nvPr/>
        </p:nvSpPr>
        <p:spPr>
          <a:xfrm>
            <a:off x="1829717" y="5831473"/>
            <a:ext cx="328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For the one-sided distribution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797FEC2-8FBB-3F4C-95C7-E872C317EE71}"/>
              </a:ext>
            </a:extLst>
          </p:cNvPr>
          <p:cNvCxnSpPr>
            <a:stCxn id="12" idx="3"/>
          </p:cNvCxnSpPr>
          <p:nvPr/>
        </p:nvCxnSpPr>
        <p:spPr>
          <a:xfrm>
            <a:off x="5111128" y="6016139"/>
            <a:ext cx="1186641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280270A-F00F-E14A-BBE7-3EBE8B4FF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51" y="5831473"/>
            <a:ext cx="2561089" cy="39537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C7E8A58-D947-6842-B368-793E3641DB85}"/>
              </a:ext>
            </a:extLst>
          </p:cNvPr>
          <p:cNvSpPr txBox="1"/>
          <p:nvPr/>
        </p:nvSpPr>
        <p:spPr>
          <a:xfrm>
            <a:off x="9114967" y="5848150"/>
            <a:ext cx="95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[Rolke+05]</a:t>
            </a:r>
          </a:p>
        </p:txBody>
      </p:sp>
    </p:spTree>
    <p:extLst>
      <p:ext uri="{BB962C8B-B14F-4D97-AF65-F5344CB8AC3E}">
        <p14:creationId xmlns:p14="http://schemas.microsoft.com/office/powerpoint/2010/main" val="324379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67FA234-95A6-BA47-9E69-B859C541197D}"/>
              </a:ext>
            </a:extLst>
          </p:cNvPr>
          <p:cNvSpPr/>
          <p:nvPr/>
        </p:nvSpPr>
        <p:spPr>
          <a:xfrm>
            <a:off x="581192" y="717582"/>
            <a:ext cx="360947" cy="1111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B8BAC7D-9394-8841-9597-E3EF74C8F1A1}"/>
              </a:ext>
            </a:extLst>
          </p:cNvPr>
          <p:cNvSpPr txBox="1"/>
          <p:nvPr/>
        </p:nvSpPr>
        <p:spPr>
          <a:xfrm>
            <a:off x="6611344" y="1782787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Component of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0EDA4F-1EDE-6140-B30C-D9DCFCFA6282}"/>
              </a:ext>
            </a:extLst>
          </p:cNvPr>
          <p:cNvSpPr txBox="1"/>
          <p:nvPr/>
        </p:nvSpPr>
        <p:spPr>
          <a:xfrm>
            <a:off x="3803013" y="3659180"/>
            <a:ext cx="2159887" cy="400110"/>
          </a:xfrm>
          <a:prstGeom prst="rect">
            <a:avLst/>
          </a:prstGeom>
          <a:solidFill>
            <a:srgbClr val="941651"/>
          </a:solidFill>
          <a:ln w="28575">
            <a:solidFill>
              <a:srgbClr val="94165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ΛCDM Cosmology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E1E046FB-8A51-7740-A6C4-1BF34A4134C8}"/>
              </a:ext>
            </a:extLst>
          </p:cNvPr>
          <p:cNvSpPr txBox="1">
            <a:spLocks/>
          </p:cNvSpPr>
          <p:nvPr/>
        </p:nvSpPr>
        <p:spPr>
          <a:xfrm>
            <a:off x="340038" y="1677239"/>
            <a:ext cx="3049572" cy="388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Different DM candidates: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6A594D1-F39B-6E40-A29E-522C7B84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8" y="2142968"/>
            <a:ext cx="5932335" cy="105552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8C20F9D-72B0-8D42-B53A-DF19369F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98" y="1528710"/>
            <a:ext cx="3132735" cy="2824034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3BE382C4-A8D6-D24A-BD98-9EB70CD2DCB3}"/>
              </a:ext>
            </a:extLst>
          </p:cNvPr>
          <p:cNvSpPr txBox="1"/>
          <p:nvPr/>
        </p:nvSpPr>
        <p:spPr>
          <a:xfrm>
            <a:off x="340038" y="3672254"/>
            <a:ext cx="345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DM distribution in the Universe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2E9648D-5AEF-2D45-A482-F8B77704256D}"/>
              </a:ext>
            </a:extLst>
          </p:cNvPr>
          <p:cNvSpPr txBox="1"/>
          <p:nvPr/>
        </p:nvSpPr>
        <p:spPr>
          <a:xfrm>
            <a:off x="9540459" y="2272274"/>
            <a:ext cx="2261196" cy="1077218"/>
          </a:xfrm>
          <a:prstGeom prst="rect">
            <a:avLst/>
          </a:prstGeom>
          <a:solidFill>
            <a:srgbClr val="941651"/>
          </a:solidFill>
          <a:ln w="9525">
            <a:solidFill>
              <a:srgbClr val="9416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This 𝜸-ray emission allows to perform Indirect DM Searches with current telescopes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AA38D03-E63C-574B-BAA3-32D2EF97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A82323C3-5F40-4847-8CED-44BADB27FAEE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42E35163-34AB-2648-AC77-998F888752CD}"/>
              </a:ext>
            </a:extLst>
          </p:cNvPr>
          <p:cNvSpPr/>
          <p:nvPr/>
        </p:nvSpPr>
        <p:spPr>
          <a:xfrm>
            <a:off x="8482836" y="1588410"/>
            <a:ext cx="801092" cy="193681"/>
          </a:xfrm>
          <a:prstGeom prst="roundRect">
            <a:avLst/>
          </a:prstGeom>
          <a:noFill/>
          <a:ln w="28575"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2BA4BAF-0086-6C46-A06E-F89841E91AB6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Dark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matter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through</a:t>
            </a:r>
            <a:r>
              <a:rPr lang="es-ES" dirty="0">
                <a:solidFill>
                  <a:schemeClr val="tx1"/>
                </a:solidFill>
              </a:rPr>
              <a:t> gamma-</a:t>
            </a:r>
            <a:r>
              <a:rPr lang="es-ES" dirty="0" err="1">
                <a:solidFill>
                  <a:schemeClr val="tx1"/>
                </a:solidFill>
              </a:rPr>
              <a:t>rays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7" name="Marcador de contenido 2">
            <a:extLst>
              <a:ext uri="{FF2B5EF4-FFF2-40B4-BE49-F238E27FC236}">
                <a16:creationId xmlns:a16="http://schemas.microsoft.com/office/drawing/2014/main" id="{510B848B-0CFB-F342-97AC-76E69441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987" y="4353879"/>
            <a:ext cx="6271046" cy="180911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GB" dirty="0"/>
              <a:t> Which are the optimal targets?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</a:pPr>
            <a:r>
              <a:rPr lang="en-GB" sz="1800" dirty="0"/>
              <a:t>High DM density (𝜙</a:t>
            </a:r>
            <a:r>
              <a:rPr lang="en-GB" sz="1800" baseline="-25000" dirty="0"/>
              <a:t>DM</a:t>
            </a:r>
            <a:r>
              <a:rPr lang="en-GB" sz="1800" dirty="0"/>
              <a:t> ∝ 𝜌</a:t>
            </a:r>
            <a:r>
              <a:rPr lang="en-GB" sz="1800" baseline="-25000" dirty="0"/>
              <a:t>DM</a:t>
            </a:r>
            <a:r>
              <a:rPr lang="en-GB" sz="1800" baseline="30000" dirty="0"/>
              <a:t>2</a:t>
            </a:r>
            <a:r>
              <a:rPr lang="en-GB" sz="1800" dirty="0"/>
              <a:t> for annihilation, 𝜙</a:t>
            </a:r>
            <a:r>
              <a:rPr lang="en-GB" sz="1800" baseline="-25000" dirty="0"/>
              <a:t>DM</a:t>
            </a:r>
            <a:r>
              <a:rPr lang="en-GB" sz="1800" dirty="0"/>
              <a:t> ∝ 𝜌</a:t>
            </a:r>
            <a:r>
              <a:rPr lang="en-GB" sz="1800" baseline="-25000" dirty="0"/>
              <a:t>DM </a:t>
            </a:r>
            <a:r>
              <a:rPr lang="en-GB" sz="1800" dirty="0"/>
              <a:t>for decay) 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</a:pPr>
            <a:r>
              <a:rPr lang="en-GB" sz="1800" dirty="0"/>
              <a:t>Massive nearby objects (𝜙</a:t>
            </a:r>
            <a:r>
              <a:rPr lang="en-GB" sz="1800" baseline="-25000" dirty="0"/>
              <a:t>DM</a:t>
            </a:r>
            <a:r>
              <a:rPr lang="en-GB" sz="1800" dirty="0"/>
              <a:t> ∝ </a:t>
            </a:r>
            <a:r>
              <a:rPr lang="en-GB" sz="1800" i="1" dirty="0"/>
              <a:t>M/d</a:t>
            </a:r>
            <a:r>
              <a:rPr lang="en-GB" sz="1800" i="1" baseline="-25000" dirty="0"/>
              <a:t>Earth</a:t>
            </a:r>
            <a:r>
              <a:rPr lang="en-GB" sz="1800" i="1" baseline="30000" dirty="0"/>
              <a:t>2</a:t>
            </a:r>
            <a:r>
              <a:rPr lang="en-GB" sz="1800" dirty="0"/>
              <a:t>)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</a:pPr>
            <a:r>
              <a:rPr lang="en-GB" sz="1800" dirty="0"/>
              <a:t>Low astrophysical background</a:t>
            </a:r>
            <a:endParaRPr lang="en-GB" sz="2400" dirty="0"/>
          </a:p>
          <a:p>
            <a:pPr marL="0" indent="0">
              <a:buClr>
                <a:schemeClr val="accent2">
                  <a:lumMod val="50000"/>
                </a:schemeClr>
              </a:buClr>
              <a:buNone/>
            </a:pPr>
            <a:endParaRPr lang="en-GB" sz="2000" dirty="0"/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B9CC97F4-A019-0441-A97C-13AB2998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6" b="89655" l="9020" r="90719">
                        <a14:foregroundMark x1="9020" y1="43103" x2="9020" y2="55419"/>
                        <a14:foregroundMark x1="90458" y1="42611" x2="90719" y2="55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499" y="3740296"/>
            <a:ext cx="5859790" cy="311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tangle 11">
            <a:extLst>
              <a:ext uri="{FF2B5EF4-FFF2-40B4-BE49-F238E27FC236}">
                <a16:creationId xmlns:a16="http://schemas.microsoft.com/office/drawing/2014/main" id="{A0476729-7467-D648-94EA-82A3D4DDD910}"/>
              </a:ext>
            </a:extLst>
          </p:cNvPr>
          <p:cNvSpPr>
            <a:spLocks/>
          </p:cNvSpPr>
          <p:nvPr/>
        </p:nvSpPr>
        <p:spPr bwMode="auto">
          <a:xfrm>
            <a:off x="3619432" y="5733907"/>
            <a:ext cx="13684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39880" bIns="0" anchor="ctr">
            <a:prstTxWarp prst="textNoShape">
              <a:avLst/>
            </a:prstTxWarp>
            <a:spAutoFit/>
          </a:bodyPr>
          <a:lstStyle/>
          <a:p>
            <a:pPr marL="41275" algn="ctr" defTabSz="457200">
              <a:spcBef>
                <a:spcPts val="500"/>
              </a:spcBef>
            </a:pP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Galaxy clusters</a:t>
            </a:r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id="{89D75F5D-D068-1241-8E2F-D5A1B8A01E77}"/>
              </a:ext>
            </a:extLst>
          </p:cNvPr>
          <p:cNvSpPr>
            <a:spLocks/>
          </p:cNvSpPr>
          <p:nvPr/>
        </p:nvSpPr>
        <p:spPr bwMode="auto">
          <a:xfrm>
            <a:off x="1144704" y="5857018"/>
            <a:ext cx="1750356" cy="55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39880" bIns="0" anchor="ctr">
            <a:prstTxWarp prst="textNoShape">
              <a:avLst/>
            </a:prstTxWarp>
            <a:spAutoFit/>
          </a:bodyPr>
          <a:lstStyle/>
          <a:p>
            <a:pPr marL="41275" algn="ctr" defTabSz="457200">
              <a:spcBef>
                <a:spcPts val="500"/>
              </a:spcBef>
            </a:pP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Dwarf satellites</a:t>
            </a:r>
          </a:p>
          <a:p>
            <a:pPr marL="41275" algn="ctr" defTabSz="457200">
              <a:spcBef>
                <a:spcPts val="500"/>
              </a:spcBef>
            </a:pP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dSphs</a:t>
            </a: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5FE5723-5BFB-D14B-ABD2-F1C57FFFA0B9}"/>
              </a:ext>
            </a:extLst>
          </p:cNvPr>
          <p:cNvSpPr txBox="1"/>
          <p:nvPr/>
        </p:nvSpPr>
        <p:spPr>
          <a:xfrm>
            <a:off x="4303653" y="6594554"/>
            <a:ext cx="846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Pieri+09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80F1D19B-089C-6845-80CA-40AABBDDBE6D}"/>
              </a:ext>
            </a:extLst>
          </p:cNvPr>
          <p:cNvSpPr/>
          <p:nvPr/>
        </p:nvSpPr>
        <p:spPr>
          <a:xfrm>
            <a:off x="387409" y="5045209"/>
            <a:ext cx="1613573" cy="379912"/>
          </a:xfrm>
          <a:prstGeom prst="roundRect">
            <a:avLst/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Galactic Centre</a:t>
            </a:r>
          </a:p>
        </p:txBody>
      </p:sp>
      <p:sp>
        <p:nvSpPr>
          <p:cNvPr id="49" name="Flecha derecha 48">
            <a:extLst>
              <a:ext uri="{FF2B5EF4-FFF2-40B4-BE49-F238E27FC236}">
                <a16:creationId xmlns:a16="http://schemas.microsoft.com/office/drawing/2014/main" id="{77326812-3521-C24F-901D-7822D5CA2111}"/>
              </a:ext>
            </a:extLst>
          </p:cNvPr>
          <p:cNvSpPr/>
          <p:nvPr/>
        </p:nvSpPr>
        <p:spPr>
          <a:xfrm>
            <a:off x="2068331" y="5194022"/>
            <a:ext cx="548042" cy="117015"/>
          </a:xfrm>
          <a:prstGeom prst="rightArrow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lecha derecha 49">
            <a:extLst>
              <a:ext uri="{FF2B5EF4-FFF2-40B4-BE49-F238E27FC236}">
                <a16:creationId xmlns:a16="http://schemas.microsoft.com/office/drawing/2014/main" id="{38730D7E-9C61-7D43-ACF4-9B9ACB2770BC}"/>
              </a:ext>
            </a:extLst>
          </p:cNvPr>
          <p:cNvSpPr/>
          <p:nvPr/>
        </p:nvSpPr>
        <p:spPr>
          <a:xfrm rot="14238870" flipV="1">
            <a:off x="1436612" y="5689842"/>
            <a:ext cx="268406" cy="139250"/>
          </a:xfrm>
          <a:prstGeom prst="rightArrow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lecha derecha 50">
            <a:extLst>
              <a:ext uri="{FF2B5EF4-FFF2-40B4-BE49-F238E27FC236}">
                <a16:creationId xmlns:a16="http://schemas.microsoft.com/office/drawing/2014/main" id="{252D7480-C8DF-4845-BA9C-8E5666AC9855}"/>
              </a:ext>
            </a:extLst>
          </p:cNvPr>
          <p:cNvSpPr/>
          <p:nvPr/>
        </p:nvSpPr>
        <p:spPr>
          <a:xfrm rot="18467096" flipV="1">
            <a:off x="4830388" y="5588462"/>
            <a:ext cx="207542" cy="148695"/>
          </a:xfrm>
          <a:prstGeom prst="rightArrow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4A3B9A-E9BF-D948-94E3-23142F60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sp>
        <p:nvSpPr>
          <p:cNvPr id="30" name="Marcador de número de diapositiva 7">
            <a:extLst>
              <a:ext uri="{FF2B5EF4-FFF2-40B4-BE49-F238E27FC236}">
                <a16:creationId xmlns:a16="http://schemas.microsoft.com/office/drawing/2014/main" id="{C57F01F8-DF46-6047-B371-BC493397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6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D754AD6B-BCF3-3745-BF5D-A7B50F255C64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687A76C-1B76-7746-9C2D-359A54BA0419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39470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The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cherenkov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telescope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array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observatory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0CCAE94-C534-FB43-A196-0CA260D0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136AFD-C67B-944D-84B1-91160616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36" y="1906158"/>
            <a:ext cx="5388863" cy="443023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7F0203E-CEE9-8346-B8BF-9CB907CB3AC9}"/>
              </a:ext>
            </a:extLst>
          </p:cNvPr>
          <p:cNvSpPr txBox="1"/>
          <p:nvPr/>
        </p:nvSpPr>
        <p:spPr>
          <a:xfrm>
            <a:off x="7726186" y="5330582"/>
            <a:ext cx="1538819" cy="3077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Angular resolution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83BF9-05A0-8847-9471-B9B8274A0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50260"/>
            <a:ext cx="6666419" cy="42607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9CE0141-3670-1F4D-A314-C287CA749D5B}"/>
              </a:ext>
            </a:extLst>
          </p:cNvPr>
          <p:cNvSpPr txBox="1"/>
          <p:nvPr/>
        </p:nvSpPr>
        <p:spPr>
          <a:xfrm>
            <a:off x="1217195" y="5015370"/>
            <a:ext cx="907621" cy="3077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Sensitivity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75B55A0-DD9D-EE4B-B59A-445AD65761D6}"/>
              </a:ext>
            </a:extLst>
          </p:cNvPr>
          <p:cNvSpPr txBox="1"/>
          <p:nvPr/>
        </p:nvSpPr>
        <p:spPr>
          <a:xfrm>
            <a:off x="4734261" y="1410412"/>
            <a:ext cx="3389936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9416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941651"/>
                </a:solidFill>
              </a:rPr>
              <a:t>Preliminary Performance Capabilities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588CB-397E-884C-8C25-416448EE90A4}"/>
              </a:ext>
            </a:extLst>
          </p:cNvPr>
          <p:cNvSpPr txBox="1"/>
          <p:nvPr/>
        </p:nvSpPr>
        <p:spPr>
          <a:xfrm>
            <a:off x="5132271" y="1725404"/>
            <a:ext cx="25939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https://www.cta-observatory.org/</a:t>
            </a:r>
            <a:endParaRPr lang="en-GB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DC32536-CBBC-1C4C-9439-C55C89F557B9}"/>
              </a:ext>
            </a:extLst>
          </p:cNvPr>
          <p:cNvSpPr/>
          <p:nvPr/>
        </p:nvSpPr>
        <p:spPr>
          <a:xfrm>
            <a:off x="3331901" y="6328545"/>
            <a:ext cx="5504135" cy="369332"/>
          </a:xfrm>
          <a:prstGeom prst="rect">
            <a:avLst/>
          </a:prstGeom>
          <a:solidFill>
            <a:srgbClr val="941651"/>
          </a:solidFill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CTA  has superb capabilities for DM gamma-ray searches</a:t>
            </a:r>
          </a:p>
        </p:txBody>
      </p:sp>
      <p:sp>
        <p:nvSpPr>
          <p:cNvPr id="21" name="Marcador de número de diapositiva 7">
            <a:extLst>
              <a:ext uri="{FF2B5EF4-FFF2-40B4-BE49-F238E27FC236}">
                <a16:creationId xmlns:a16="http://schemas.microsoft.com/office/drawing/2014/main" id="{B66CE077-A0B8-B64B-BF46-3081062F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" name="Marcador de pie de página 2">
            <a:extLst>
              <a:ext uri="{FF2B5EF4-FFF2-40B4-BE49-F238E27FC236}">
                <a16:creationId xmlns:a16="http://schemas.microsoft.com/office/drawing/2014/main" id="{7624FBEA-3D72-D141-94CF-7F6107CF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</p:spTree>
    <p:extLst>
      <p:ext uri="{BB962C8B-B14F-4D97-AF65-F5344CB8AC3E}">
        <p14:creationId xmlns:p14="http://schemas.microsoft.com/office/powerpoint/2010/main" val="40655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183B0-D1E3-EB4D-9DAF-AE7C6C29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72" y="2213041"/>
            <a:ext cx="10798794" cy="310198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/>
              <a:t>Create a simulated observation of the galactic centre with DM signal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endParaRPr lang="en-GB" sz="28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 err="1">
                <a:solidFill>
                  <a:schemeClr val="tx1"/>
                </a:solidFill>
              </a:rPr>
              <a:t>Analyze</a:t>
            </a:r>
            <a:r>
              <a:rPr lang="en-GB" sz="2800" dirty="0">
                <a:solidFill>
                  <a:schemeClr val="tx1"/>
                </a:solidFill>
              </a:rPr>
              <a:t> datasets provided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first dataset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second dataset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F7AE62A8-0240-EE46-AD23-5E64E33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1F2BEA6-8FE9-D940-9647-4F25213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AB1C39-3557-0A4E-BD12-D465346F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499EFC6-90D8-DC44-B374-6BF4CC1BD77D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ABA7D0-7BF7-AF46-887E-B482A2C7CE6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with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2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183B0-D1E3-EB4D-9DAF-AE7C6C29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82" y="2307822"/>
            <a:ext cx="12032233" cy="310198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Create a simulated observation of the galactic centre with DM signal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endParaRPr lang="en-GB" sz="28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 err="1">
                <a:solidFill>
                  <a:schemeClr val="tx1"/>
                </a:solidFill>
              </a:rPr>
              <a:t>Analyze</a:t>
            </a:r>
            <a:r>
              <a:rPr lang="en-GB" sz="2800" dirty="0">
                <a:solidFill>
                  <a:schemeClr val="tx1"/>
                </a:solidFill>
              </a:rPr>
              <a:t> datasets provided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first dataset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second dataset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F7AE62A8-0240-EE46-AD23-5E64E33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1F2BEA6-8FE9-D940-9647-4F25213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AB1C39-3557-0A4E-BD12-D465346F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499EFC6-90D8-DC44-B374-6BF4CC1BD77D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ABA7D0-7BF7-AF46-887E-B482A2C7CE6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with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C9088537-6688-CA46-9BBC-E71241F5699D}"/>
              </a:ext>
            </a:extLst>
          </p:cNvPr>
          <p:cNvSpPr/>
          <p:nvPr/>
        </p:nvSpPr>
        <p:spPr>
          <a:xfrm>
            <a:off x="99073" y="2307409"/>
            <a:ext cx="12032233" cy="56416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6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90596" y="1609861"/>
            <a:ext cx="7025321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ANY</a:t>
            </a:r>
            <a:r>
              <a:rPr lang="en-GB" sz="2400" dirty="0"/>
              <a:t> simulated data:</a:t>
            </a:r>
          </a:p>
          <a:p>
            <a:endParaRPr lang="en-GB" sz="2000" dirty="0"/>
          </a:p>
          <a:p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Livetime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Pointing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Region of Interest (ROI)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Energy range and/or binning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Instrument Response Functions (IRFs)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  <p:cxnSp>
        <p:nvCxnSpPr>
          <p:cNvPr id="5" name="Conector angular 4">
            <a:extLst>
              <a:ext uri="{FF2B5EF4-FFF2-40B4-BE49-F238E27FC236}">
                <a16:creationId xmlns:a16="http://schemas.microsoft.com/office/drawing/2014/main" id="{8D223A88-6D6C-E64D-8CF7-A4E58226E8E4}"/>
              </a:ext>
            </a:extLst>
          </p:cNvPr>
          <p:cNvCxnSpPr>
            <a:cxnSpLocks/>
          </p:cNvCxnSpPr>
          <p:nvPr/>
        </p:nvCxnSpPr>
        <p:spPr>
          <a:xfrm flipV="1">
            <a:off x="2073499" y="4121239"/>
            <a:ext cx="3827690" cy="1738650"/>
          </a:xfrm>
          <a:prstGeom prst="bentConnector3">
            <a:avLst>
              <a:gd name="adj1" fmla="val 82637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rir llave 16">
            <a:extLst>
              <a:ext uri="{FF2B5EF4-FFF2-40B4-BE49-F238E27FC236}">
                <a16:creationId xmlns:a16="http://schemas.microsoft.com/office/drawing/2014/main" id="{09C576E6-AE2A-D543-9E81-BBE0D750A8A8}"/>
              </a:ext>
            </a:extLst>
          </p:cNvPr>
          <p:cNvSpPr/>
          <p:nvPr/>
        </p:nvSpPr>
        <p:spPr>
          <a:xfrm>
            <a:off x="6040192" y="2421228"/>
            <a:ext cx="682580" cy="3438661"/>
          </a:xfrm>
          <a:prstGeom prst="leftBrace">
            <a:avLst>
              <a:gd name="adj1" fmla="val 55503"/>
              <a:gd name="adj2" fmla="val 50000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B86393-98C4-0043-B998-CF904B1977FE}"/>
              </a:ext>
            </a:extLst>
          </p:cNvPr>
          <p:cNvSpPr txBox="1"/>
          <p:nvPr/>
        </p:nvSpPr>
        <p:spPr>
          <a:xfrm>
            <a:off x="6722772" y="2555508"/>
            <a:ext cx="49280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Background model: from IRFs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Source model: can comprehend several sources, each of them has 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Spectral model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Spatial model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Time model</a:t>
            </a:r>
          </a:p>
        </p:txBody>
      </p:sp>
    </p:spTree>
    <p:extLst>
      <p:ext uri="{BB962C8B-B14F-4D97-AF65-F5344CB8AC3E}">
        <p14:creationId xmlns:p14="http://schemas.microsoft.com/office/powerpoint/2010/main" val="326230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90596" y="1596982"/>
            <a:ext cx="108571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</a:p>
          <a:p>
            <a:endParaRPr lang="en-GB" sz="2000" dirty="0"/>
          </a:p>
          <a:p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Livetime</a:t>
            </a:r>
            <a:r>
              <a:rPr lang="en-GB" sz="2000" dirty="0"/>
              <a:t>:  520 h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Pointing: galactic centre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Region of Interest (ROI): 20 </a:t>
            </a:r>
            <a:r>
              <a:rPr lang="en-GB" sz="2000" dirty="0" err="1"/>
              <a:t>deg</a:t>
            </a:r>
            <a:r>
              <a:rPr lang="en-GB" sz="2000" dirty="0"/>
              <a:t> x 20 </a:t>
            </a:r>
            <a:r>
              <a:rPr lang="en-GB" sz="2000" dirty="0" err="1"/>
              <a:t>deg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Energy range and/or binning: 10 bins from 20 GeV to 150 </a:t>
            </a:r>
            <a:r>
              <a:rPr lang="en-GB" sz="2000" dirty="0" err="1"/>
              <a:t>TeV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Instrument Response Functions (IRFs):  Prod5-South-20deg-AverageAz-14MSTs37SSTs.180000s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14630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63587" y="1366017"/>
            <a:ext cx="664311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  <a:endParaRPr lang="en-GB" sz="2000" dirty="0"/>
          </a:p>
          <a:p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Livetime</a:t>
            </a:r>
            <a:r>
              <a:rPr lang="en-GB" sz="2000" dirty="0"/>
              <a:t>:  520 h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Pointing: galactic centre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Region of Interest (ROI): 20 </a:t>
            </a:r>
            <a:r>
              <a:rPr lang="en-GB" sz="2000" dirty="0" err="1"/>
              <a:t>deg</a:t>
            </a:r>
            <a:r>
              <a:rPr lang="en-GB" sz="2000" dirty="0"/>
              <a:t> x 20 </a:t>
            </a:r>
            <a:r>
              <a:rPr lang="en-GB" sz="2000" dirty="0" err="1"/>
              <a:t>deg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Energy range and/or binning: 10 bins from 20 GeV to 150 </a:t>
            </a:r>
            <a:r>
              <a:rPr lang="en-GB" sz="2000" dirty="0" err="1"/>
              <a:t>TeV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Instrument Response Functions (IRFs):  Prod5-South-20deg-AverageAz-14MSTs37SSTs.180000s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  <p:cxnSp>
        <p:nvCxnSpPr>
          <p:cNvPr id="5" name="Conector angular 4">
            <a:extLst>
              <a:ext uri="{FF2B5EF4-FFF2-40B4-BE49-F238E27FC236}">
                <a16:creationId xmlns:a16="http://schemas.microsoft.com/office/drawing/2014/main" id="{8D223A88-6D6C-E64D-8CF7-A4E58226E8E4}"/>
              </a:ext>
            </a:extLst>
          </p:cNvPr>
          <p:cNvCxnSpPr>
            <a:cxnSpLocks/>
          </p:cNvCxnSpPr>
          <p:nvPr/>
        </p:nvCxnSpPr>
        <p:spPr>
          <a:xfrm flipV="1">
            <a:off x="1844829" y="4404287"/>
            <a:ext cx="5559271" cy="1841971"/>
          </a:xfrm>
          <a:prstGeom prst="bentConnector3">
            <a:avLst>
              <a:gd name="adj1" fmla="val 87761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rir llave 16">
            <a:extLst>
              <a:ext uri="{FF2B5EF4-FFF2-40B4-BE49-F238E27FC236}">
                <a16:creationId xmlns:a16="http://schemas.microsoft.com/office/drawing/2014/main" id="{09C576E6-AE2A-D543-9E81-BBE0D750A8A8}"/>
              </a:ext>
            </a:extLst>
          </p:cNvPr>
          <p:cNvSpPr/>
          <p:nvPr/>
        </p:nvSpPr>
        <p:spPr>
          <a:xfrm>
            <a:off x="7418232" y="2621800"/>
            <a:ext cx="682580" cy="3438661"/>
          </a:xfrm>
          <a:prstGeom prst="leftBrace">
            <a:avLst>
              <a:gd name="adj1" fmla="val 55503"/>
              <a:gd name="adj2" fmla="val 51873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B86393-98C4-0043-B998-CF904B1977FE}"/>
              </a:ext>
            </a:extLst>
          </p:cNvPr>
          <p:cNvSpPr txBox="1"/>
          <p:nvPr/>
        </p:nvSpPr>
        <p:spPr>
          <a:xfrm>
            <a:off x="7902747" y="2665350"/>
            <a:ext cx="44658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Background model: from IRFs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Source model: only one DM source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Spectral model: WIMP annihilation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Spatial model: Template emission model for the galactic centre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Time model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FE261DF-923C-0147-B43A-DCA95356B30C}"/>
              </a:ext>
            </a:extLst>
          </p:cNvPr>
          <p:cNvCxnSpPr/>
          <p:nvPr/>
        </p:nvCxnSpPr>
        <p:spPr>
          <a:xfrm>
            <a:off x="8306872" y="5911404"/>
            <a:ext cx="202198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4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8E6A5B06-EACA-1A45-AB50-B7FEB1D0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976" y="2913669"/>
            <a:ext cx="4205570" cy="2897411"/>
          </a:xfrm>
          <a:prstGeom prst="rect">
            <a:avLst/>
          </a:prstGeom>
        </p:spPr>
      </p:pic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63587" y="1522234"/>
            <a:ext cx="77213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</a:p>
          <a:p>
            <a:endParaRPr lang="en-GB" sz="5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6174CD-6A2D-534D-A37A-77B5C89673BE}"/>
              </a:ext>
            </a:extLst>
          </p:cNvPr>
          <p:cNvSpPr txBox="1"/>
          <p:nvPr/>
        </p:nvSpPr>
        <p:spPr>
          <a:xfrm>
            <a:off x="2312445" y="2378210"/>
            <a:ext cx="158248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Spectral model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35368A-229A-EF42-95B6-23E33048AFB1}"/>
              </a:ext>
            </a:extLst>
          </p:cNvPr>
          <p:cNvSpPr txBox="1"/>
          <p:nvPr/>
        </p:nvSpPr>
        <p:spPr>
          <a:xfrm>
            <a:off x="8702463" y="2378210"/>
            <a:ext cx="1428596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Spatial model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486647-EB89-0946-BEEF-5733A522597D}"/>
              </a:ext>
            </a:extLst>
          </p:cNvPr>
          <p:cNvCxnSpPr>
            <a:cxnSpLocks/>
          </p:cNvCxnSpPr>
          <p:nvPr/>
        </p:nvCxnSpPr>
        <p:spPr>
          <a:xfrm>
            <a:off x="7031866" y="2504790"/>
            <a:ext cx="0" cy="421801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E1D783F-436B-904B-AE6B-841C6649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8604"/>
            <a:ext cx="6855854" cy="58917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A7B09C7-4A50-F248-A17B-E551897FD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96" y="3747622"/>
            <a:ext cx="2813091" cy="272258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D4D0A55-E55A-3845-901B-B1C5FD6FC898}"/>
              </a:ext>
            </a:extLst>
          </p:cNvPr>
          <p:cNvSpPr/>
          <p:nvPr/>
        </p:nvSpPr>
        <p:spPr>
          <a:xfrm>
            <a:off x="4520485" y="3078604"/>
            <a:ext cx="2335369" cy="58917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E96F01B-3443-BE45-BA9B-ED2207736A01}"/>
              </a:ext>
            </a:extLst>
          </p:cNvPr>
          <p:cNvSpPr txBox="1"/>
          <p:nvPr/>
        </p:nvSpPr>
        <p:spPr>
          <a:xfrm>
            <a:off x="3279699" y="4362375"/>
            <a:ext cx="3641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Gamma-ray emission spectrum from: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WIMP annihilation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i="1" dirty="0" err="1"/>
              <a:t>m</a:t>
            </a:r>
            <a:r>
              <a:rPr lang="en-GB" i="1" baseline="-25000" dirty="0" err="1"/>
              <a:t>DM</a:t>
            </a:r>
            <a:r>
              <a:rPr lang="en-GB" dirty="0"/>
              <a:t> = 5 </a:t>
            </a:r>
            <a:r>
              <a:rPr lang="en-GB" dirty="0" err="1"/>
              <a:t>TeV</a:t>
            </a:r>
            <a:endParaRPr lang="en-GB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i="1" dirty="0" err="1"/>
              <a:t>bƃ</a:t>
            </a:r>
            <a:r>
              <a:rPr lang="en-GB" dirty="0"/>
              <a:t> channel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7105636-A37E-0C4B-B125-4280F310008E}"/>
              </a:ext>
            </a:extLst>
          </p:cNvPr>
          <p:cNvSpPr txBox="1"/>
          <p:nvPr/>
        </p:nvSpPr>
        <p:spPr>
          <a:xfrm>
            <a:off x="927216" y="3861188"/>
            <a:ext cx="960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[Cirelli+11]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3FA1EB5-658E-4947-B896-D291C6B3116A}"/>
              </a:ext>
            </a:extLst>
          </p:cNvPr>
          <p:cNvSpPr txBox="1"/>
          <p:nvPr/>
        </p:nvSpPr>
        <p:spPr>
          <a:xfrm>
            <a:off x="7031866" y="5848377"/>
            <a:ext cx="323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Created with CLUMPY software</a:t>
            </a:r>
          </a:p>
        </p:txBody>
      </p:sp>
      <p:pic>
        <p:nvPicPr>
          <p:cNvPr id="28" name="Picture 2" descr="Resultado de imagen de clumpy logo">
            <a:extLst>
              <a:ext uri="{FF2B5EF4-FFF2-40B4-BE49-F238E27FC236}">
                <a16:creationId xmlns:a16="http://schemas.microsoft.com/office/drawing/2014/main" id="{BE8CDD19-5B0A-304A-851E-4A2A4D507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83" y="2533591"/>
            <a:ext cx="1139743" cy="63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1457C373-70C0-D944-A5F6-F06E75486DF3}"/>
              </a:ext>
            </a:extLst>
          </p:cNvPr>
          <p:cNvSpPr/>
          <p:nvPr/>
        </p:nvSpPr>
        <p:spPr>
          <a:xfrm>
            <a:off x="6996407" y="6149364"/>
            <a:ext cx="3274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i="1" dirty="0"/>
              <a:t>[Charbonnier+12, Bonnivard+15, Hütten+18]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BE3884C-E12C-D84F-A2D8-BCC1BC373E25}"/>
              </a:ext>
            </a:extLst>
          </p:cNvPr>
          <p:cNvSpPr/>
          <p:nvPr/>
        </p:nvSpPr>
        <p:spPr>
          <a:xfrm>
            <a:off x="7031866" y="6385750"/>
            <a:ext cx="2566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2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https://clumpy.gitlab.io/CLUMPY/</a:t>
            </a:r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85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quet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719</Words>
  <Application>Microsoft Macintosh PowerPoint</Application>
  <PresentationFormat>Panorámica</PresentationFormat>
  <Paragraphs>158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1" baseType="lpstr">
      <vt:lpstr>ＭＳ Ｐゴシック</vt:lpstr>
      <vt:lpstr>Arial</vt:lpstr>
      <vt:lpstr>Calibri</vt:lpstr>
      <vt:lpstr>Calibri Light</vt:lpstr>
      <vt:lpstr>Fira Sans Condensed</vt:lpstr>
      <vt:lpstr>Gill Sans MT</vt:lpstr>
      <vt:lpstr>Verdana</vt:lpstr>
      <vt:lpstr>Tema de Office</vt:lpstr>
      <vt:lpstr>Paquete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on: How to search for DM with CTA?</dc:title>
  <dc:creator>Microsoft Office User</dc:creator>
  <cp:lastModifiedBy>Microsoft Office User</cp:lastModifiedBy>
  <cp:revision>32</cp:revision>
  <dcterms:created xsi:type="dcterms:W3CDTF">2023-03-27T09:08:59Z</dcterms:created>
  <dcterms:modified xsi:type="dcterms:W3CDTF">2023-03-28T16:09:42Z</dcterms:modified>
</cp:coreProperties>
</file>